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30"/>
      <p:bold r:id="rId31"/>
    </p:embeddedFont>
    <p:embeddedFont>
      <p:font typeface="Raleway" panose="020B0604020202020204" pitchFamily="2" charset="0"/>
      <p:regular r:id="rId32"/>
      <p:bold r:id="rId33"/>
      <p:italic r:id="rId34"/>
      <p:boldItalic r:id="rId35"/>
    </p:embeddedFont>
    <p:embeddedFont>
      <p:font typeface="Source Sans Pro" panose="020B0503030403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39C46-64DB-4204-8338-7F38F733507B}">
  <a:tblStyle styleId="{02139C46-64DB-4204-8338-7F38F73350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1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1bebaf25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1bebaf25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1bebaf25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1bebaf25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1bebaf25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1bebaf25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Try to change the axis.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1bebaf25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1bebaf25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1bebaf257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1bebaf257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f1bebaf257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f1bebaf257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Left boundary doesn’t need to wait and right boundary doesn’t need to send the signal.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1bebaf257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f1bebaf257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1bebaf257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1bebaf257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1bebaf257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1bebaf257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Left boundary doesn’t need to wait and right boundary doesn’t need to send the signal.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1bebaf257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1bebaf257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54316d851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54316d851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1bebaf257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1bebaf257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1bebaf257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1bebaf257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1bebaf257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1bebaf257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about the advantages of the blocking here.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1bebaf257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1bebaf257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about the advantages of the blocking here.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f1bebaf257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f1bebaf257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about the advantages of the blocking here. Purple lines are not dependencies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1bebaf257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f1bebaf257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about the advantages of the blocking here.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1bebaf257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f1bebaf257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f1bebaf257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f1bebaf257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54316d851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54316d851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Depends on the machine that whether cache miss is much expensive. Misses gets serialized on memory.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54316d85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54316d85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Depends on the machine that whether cache miss is much expensive. Misses gets serialized on memory.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54316d851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54316d851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other ways of synchronisation also.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iteration of CPU1 should execute after first iteration of CPU0.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CPU is the specialist for a particular stage.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Its kind of a wavefront. CPU1 keeps signalling CPU2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54316d851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54316d851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Depends on the machine that whether cache miss is much expensive. Misses gets serialized on memory.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54316d851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54316d851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type of operation used in the blurring in image processing.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5b66e6af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5b66e6af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1bebaf2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1bebaf2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have seen synchronisation free parallelization so far. In barriers, all the threads are synchronised at the barrier point.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latin typeface="Fira Code"/>
                <a:ea typeface="Fira Code"/>
                <a:cs typeface="Fira Code"/>
                <a:sym typeface="Fira Code"/>
              </a:rPr>
              <a:t>COL874: Advanced Compiler Techniques</a:t>
            </a:r>
            <a:endParaRPr sz="29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Module 161-165 (Pipelining and Blocking)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By: Harsh Yadav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4415100" y="302250"/>
            <a:ext cx="47289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+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433700" y="2640175"/>
            <a:ext cx="2714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We can try doing it diagonally</a:t>
            </a:r>
            <a:endParaRPr u="sng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3">
            <a:alphaModFix/>
          </a:blip>
          <a:srcRect l="507" t="1429"/>
          <a:stretch/>
        </p:blipFill>
        <p:spPr>
          <a:xfrm>
            <a:off x="3782650" y="2571750"/>
            <a:ext cx="5216002" cy="224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Fully Permutable Loop(Mod163)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319650" y="1089125"/>
            <a:ext cx="8520600" cy="13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How do distinguish between pipelinable and non-pipelinable loop?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 loop is </a:t>
            </a:r>
            <a:r>
              <a:rPr lang="en-GB" sz="15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fully permutable 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it can be permuted arbitrarily without changing the meaning of the program.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319650" y="2413025"/>
            <a:ext cx="20934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2990875" y="2413025"/>
            <a:ext cx="20934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5662100" y="2413025"/>
            <a:ext cx="20934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2" name="Google Shape;172;p23"/>
          <p:cNvSpPr/>
          <p:nvPr/>
        </p:nvSpPr>
        <p:spPr>
          <a:xfrm>
            <a:off x="2413050" y="2878650"/>
            <a:ext cx="458700" cy="148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"/>
          <p:cNvSpPr/>
          <p:nvPr/>
        </p:nvSpPr>
        <p:spPr>
          <a:xfrm>
            <a:off x="5143838" y="2878650"/>
            <a:ext cx="458700" cy="148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7815050" y="2878650"/>
            <a:ext cx="458700" cy="148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3"/>
          <p:cNvSpPr txBox="1"/>
          <p:nvPr/>
        </p:nvSpPr>
        <p:spPr>
          <a:xfrm>
            <a:off x="291450" y="3937450"/>
            <a:ext cx="8577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∀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&lt;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 &amp;&amp; (p(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 &gt; p(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)) =&gt; No data dependence between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and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>
            <a:spLocks noGrp="1"/>
          </p:cNvSpPr>
          <p:nvPr>
            <p:ph type="body" idx="1"/>
          </p:nvPr>
        </p:nvSpPr>
        <p:spPr>
          <a:xfrm>
            <a:off x="328888" y="842413"/>
            <a:ext cx="8520600" cy="7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10000"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 loop is </a:t>
            </a:r>
            <a:r>
              <a:rPr lang="en-GB" sz="15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fully permutable 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it can be permuted arbitrarily without changing the meaning of the program.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513" y="1637113"/>
            <a:ext cx="5190749" cy="182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/>
          <p:nvPr/>
        </p:nvSpPr>
        <p:spPr>
          <a:xfrm>
            <a:off x="5801788" y="1651638"/>
            <a:ext cx="30477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In fully permutable,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See (0,1) and (2,0) they have no data dependency. So the order of execution can be changed.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3" name="Google Shape;183;p24"/>
          <p:cNvSpPr txBox="1"/>
          <p:nvPr/>
        </p:nvSpPr>
        <p:spPr>
          <a:xfrm>
            <a:off x="294513" y="3716088"/>
            <a:ext cx="8520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Data dependencies are from strictly lower (i,j) to strictly larger values of (i,j). 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all the edges are acute, then loop is permutable.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2940000" cy="4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1990">
                <a:latin typeface="Fira Code"/>
                <a:ea typeface="Fira Code"/>
                <a:cs typeface="Fira Code"/>
                <a:sym typeface="Fira Code"/>
              </a:rPr>
              <a:t>Change axis in SOR</a:t>
            </a:r>
            <a:endParaRPr sz="199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242475" y="1278125"/>
            <a:ext cx="3595800" cy="19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2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37160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  +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4842675" y="1226525"/>
            <a:ext cx="39498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3816425" y="2858525"/>
            <a:ext cx="56100" cy="6735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5"/>
          <p:cNvSpPr/>
          <p:nvPr/>
        </p:nvSpPr>
        <p:spPr>
          <a:xfrm>
            <a:off x="4623400" y="2858525"/>
            <a:ext cx="56100" cy="673500"/>
          </a:xfrm>
          <a:prstGeom prst="righ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5"/>
          <p:cNvSpPr txBox="1"/>
          <p:nvPr/>
        </p:nvSpPr>
        <p:spPr>
          <a:xfrm>
            <a:off x="3900700" y="2872025"/>
            <a:ext cx="722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1  0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1  1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4" name="Google Shape;194;p25"/>
          <p:cNvSpPr/>
          <p:nvPr/>
        </p:nvSpPr>
        <p:spPr>
          <a:xfrm>
            <a:off x="2721450" y="2872025"/>
            <a:ext cx="56100" cy="6735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3221825" y="2872025"/>
            <a:ext cx="56100" cy="673500"/>
          </a:xfrm>
          <a:prstGeom prst="righ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5"/>
          <p:cNvSpPr txBox="1"/>
          <p:nvPr/>
        </p:nvSpPr>
        <p:spPr>
          <a:xfrm>
            <a:off x="2805725" y="2885525"/>
            <a:ext cx="47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i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jd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25"/>
          <p:cNvSpPr/>
          <p:nvPr/>
        </p:nvSpPr>
        <p:spPr>
          <a:xfrm>
            <a:off x="4851525" y="2858525"/>
            <a:ext cx="56100" cy="6735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5190525" y="2858525"/>
            <a:ext cx="56100" cy="673500"/>
          </a:xfrm>
          <a:prstGeom prst="righ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5"/>
          <p:cNvSpPr txBox="1"/>
          <p:nvPr/>
        </p:nvSpPr>
        <p:spPr>
          <a:xfrm>
            <a:off x="4907625" y="2872025"/>
            <a:ext cx="47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i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Fira Code"/>
                <a:ea typeface="Fira Code"/>
                <a:cs typeface="Fira Code"/>
                <a:sym typeface="Fira Code"/>
              </a:rPr>
              <a:t>j</a:t>
            </a:r>
            <a:endParaRPr sz="15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3277929" y="3005975"/>
            <a:ext cx="538500" cy="392100"/>
          </a:xfrm>
          <a:prstGeom prst="mathEqual">
            <a:avLst>
              <a:gd name="adj1" fmla="val 8952"/>
              <a:gd name="adj2" fmla="val 192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5"/>
          <p:cNvSpPr txBox="1"/>
          <p:nvPr/>
        </p:nvSpPr>
        <p:spPr>
          <a:xfrm>
            <a:off x="2721450" y="3907675"/>
            <a:ext cx="2778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Use fourier motzkin method to find the bounds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/>
        </p:nvSpPr>
        <p:spPr>
          <a:xfrm>
            <a:off x="4961975" y="0"/>
            <a:ext cx="39498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 rotWithShape="1">
          <a:blip r:embed="rId3">
            <a:alphaModFix/>
          </a:blip>
          <a:srcRect t="6182"/>
          <a:stretch/>
        </p:blipFill>
        <p:spPr>
          <a:xfrm>
            <a:off x="152400" y="2189325"/>
            <a:ext cx="8839201" cy="276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6"/>
          <p:cNvSpPr txBox="1"/>
          <p:nvPr/>
        </p:nvSpPr>
        <p:spPr>
          <a:xfrm>
            <a:off x="624500" y="547300"/>
            <a:ext cx="3684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Now you can see all the dependencies are now in the acute angle.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/>
        </p:nvSpPr>
        <p:spPr>
          <a:xfrm>
            <a:off x="4947950" y="0"/>
            <a:ext cx="39498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14" name="Google Shape;214;p27"/>
          <p:cNvPicPr preferRelativeResize="0"/>
          <p:nvPr/>
        </p:nvPicPr>
        <p:blipFill rotWithShape="1">
          <a:blip r:embed="rId3">
            <a:alphaModFix/>
          </a:blip>
          <a:srcRect t="5355" b="3718"/>
          <a:stretch/>
        </p:blipFill>
        <p:spPr>
          <a:xfrm>
            <a:off x="0" y="1571825"/>
            <a:ext cx="9143998" cy="293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7"/>
          <p:cNvPicPr preferRelativeResize="0"/>
          <p:nvPr/>
        </p:nvPicPr>
        <p:blipFill rotWithShape="1">
          <a:blip r:embed="rId4">
            <a:alphaModFix/>
          </a:blip>
          <a:srcRect l="2600" r="-9"/>
          <a:stretch/>
        </p:blipFill>
        <p:spPr>
          <a:xfrm>
            <a:off x="140350" y="4504975"/>
            <a:ext cx="2370600" cy="674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7"/>
          <p:cNvSpPr txBox="1"/>
          <p:nvPr/>
        </p:nvSpPr>
        <p:spPr>
          <a:xfrm>
            <a:off x="140350" y="175425"/>
            <a:ext cx="507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For each task i: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CPU j waits for CPU j-1 to signal before exec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O(N) synchronization. N tasks.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No need to wait at boundary points. 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678675" y="415870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7"/>
          <p:cNvSpPr/>
          <p:nvPr/>
        </p:nvSpPr>
        <p:spPr>
          <a:xfrm>
            <a:off x="1434525" y="34059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2450025" y="26531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3584800" y="18301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6038800" y="40385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7"/>
          <p:cNvSpPr/>
          <p:nvPr/>
        </p:nvSpPr>
        <p:spPr>
          <a:xfrm>
            <a:off x="6789500" y="32366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7"/>
          <p:cNvSpPr/>
          <p:nvPr/>
        </p:nvSpPr>
        <p:spPr>
          <a:xfrm>
            <a:off x="7643600" y="253997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8287200" y="18301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3508875" y="3339550"/>
            <a:ext cx="266700" cy="301800"/>
          </a:xfrm>
          <a:prstGeom prst="ellipse">
            <a:avLst/>
          </a:prstGeom>
          <a:noFill/>
          <a:ln w="9525" cap="flat" cmpd="sng">
            <a:solidFill>
              <a:srgbClr val="AA37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7"/>
          <p:cNvSpPr/>
          <p:nvPr/>
        </p:nvSpPr>
        <p:spPr>
          <a:xfrm>
            <a:off x="4623900" y="3295200"/>
            <a:ext cx="266700" cy="301800"/>
          </a:xfrm>
          <a:prstGeom prst="ellipse">
            <a:avLst/>
          </a:prstGeom>
          <a:noFill/>
          <a:ln w="9525" cap="flat" cmpd="sng">
            <a:solidFill>
              <a:srgbClr val="AA37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Pipeline Code Generation (Mod164)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body" idx="1"/>
          </p:nvPr>
        </p:nvSpPr>
        <p:spPr>
          <a:xfrm>
            <a:off x="319650" y="1089125"/>
            <a:ext cx="85206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 loop with k outermost fully permutable loops can be structured as a pipeline with O(k-1) dimensions with O(n) synchronisation.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 : number of iterations of the inner loop.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Ex: SOR example k=2.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2419500" y="2855825"/>
            <a:ext cx="4320900" cy="16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2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+ </a:t>
            </a:r>
            <a:r>
              <a:rPr lang="en-GB" sz="12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2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4985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900">
                <a:latin typeface="Fira Code"/>
                <a:ea typeface="Fira Code"/>
                <a:cs typeface="Fira Code"/>
                <a:sym typeface="Fira Code"/>
              </a:rPr>
              <a:t>Pipelining Fully Permutable Loop</a:t>
            </a:r>
            <a:endParaRPr sz="19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9" name="Google Shape;239;p29"/>
          <p:cNvSpPr txBox="1">
            <a:spLocks noGrp="1"/>
          </p:cNvSpPr>
          <p:nvPr>
            <p:ph type="body" idx="1"/>
          </p:nvPr>
        </p:nvSpPr>
        <p:spPr>
          <a:xfrm>
            <a:off x="319650" y="1089125"/>
            <a:ext cx="8520600" cy="28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Ignoring boundary condition, a processor p can execute stage ith of a task only after processor p-1 executed i-1th stage of that task.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To do this we use </a:t>
            </a:r>
            <a:r>
              <a:rPr lang="en-GB" sz="15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Condition Variables:</a:t>
            </a:r>
            <a:endParaRPr sz="1500" b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On every iteration, processor p executes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wait(p-1)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5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before the body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and </a:t>
            </a:r>
            <a:r>
              <a:rPr lang="en-GB" sz="1500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signal(p+1)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5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after the body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/>
        </p:nvSpPr>
        <p:spPr>
          <a:xfrm>
            <a:off x="4940950" y="371900"/>
            <a:ext cx="39498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t="5355" b="3718"/>
          <a:stretch/>
        </p:blipFill>
        <p:spPr>
          <a:xfrm>
            <a:off x="1572312" y="2245425"/>
            <a:ext cx="5999375" cy="2109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 rotWithShape="1">
          <a:blip r:embed="rId4">
            <a:alphaModFix/>
          </a:blip>
          <a:srcRect l="2600" r="-9"/>
          <a:stretch/>
        </p:blipFill>
        <p:spPr>
          <a:xfrm>
            <a:off x="1609089" y="4355242"/>
            <a:ext cx="1940970" cy="60575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0"/>
          <p:cNvSpPr txBox="1"/>
          <p:nvPr/>
        </p:nvSpPr>
        <p:spPr>
          <a:xfrm>
            <a:off x="133325" y="336825"/>
            <a:ext cx="50733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Total Number of CPUs = M+N+1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CPU</a:t>
            </a:r>
            <a:r>
              <a:rPr lang="en-GB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is specialize for stage j. So lets generate the code for the CPU</a:t>
            </a:r>
            <a:r>
              <a:rPr lang="en-GB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endParaRPr baseline="-250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CPU j </a:t>
            </a: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∈ [0, M+N]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i &gt;= 0 and i &gt;= j-N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i &lt;= M and i &lt;= j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" name="Google Shape;248;p30"/>
          <p:cNvSpPr/>
          <p:nvPr/>
        </p:nvSpPr>
        <p:spPr>
          <a:xfrm>
            <a:off x="1990850" y="40534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0"/>
          <p:cNvSpPr/>
          <p:nvPr/>
        </p:nvSpPr>
        <p:spPr>
          <a:xfrm>
            <a:off x="2446225" y="35041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0"/>
          <p:cNvSpPr/>
          <p:nvPr/>
        </p:nvSpPr>
        <p:spPr>
          <a:xfrm>
            <a:off x="3117900" y="29899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3859725" y="24208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5471675" y="394157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5946850" y="343437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6541325" y="289910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0"/>
          <p:cNvSpPr/>
          <p:nvPr/>
        </p:nvSpPr>
        <p:spPr>
          <a:xfrm>
            <a:off x="6932300" y="242085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/>
        </p:nvSpPr>
        <p:spPr>
          <a:xfrm>
            <a:off x="4940950" y="371900"/>
            <a:ext cx="3949800" cy="16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jd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1" name="Google Shape;261;p31"/>
          <p:cNvSpPr txBox="1"/>
          <p:nvPr/>
        </p:nvSpPr>
        <p:spPr>
          <a:xfrm>
            <a:off x="133325" y="336825"/>
            <a:ext cx="50733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Total Number of CPUs = M+N+1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CPU</a:t>
            </a:r>
            <a:r>
              <a:rPr lang="en-GB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is specialize for stage j. So lets generate the code for the CPU</a:t>
            </a:r>
            <a:r>
              <a:rPr lang="en-GB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endParaRPr baseline="-250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CPU j </a:t>
            </a: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∈ [0, M+N]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i &gt;= 0 and i &gt;= j-N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highlight>
                  <a:srgbClr val="FFFFFF"/>
                </a:highlight>
                <a:latin typeface="Fira Code"/>
                <a:ea typeface="Fira Code"/>
                <a:cs typeface="Fira Code"/>
                <a:sym typeface="Fira Code"/>
              </a:rPr>
              <a:t>i &lt;= M and i &lt;= j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1091850" y="2832875"/>
            <a:ext cx="6960300" cy="16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M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wait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250" i="1">
                <a:solidFill>
                  <a:srgbClr val="AAAAAA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50" i="1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 If node is left boundary node or not.</a:t>
            </a:r>
            <a:endParaRPr sz="1250" i="1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>
                <a:solidFill>
                  <a:srgbClr val="7A3E9D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])/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2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 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signal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250" i="1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 If node is right boundary node or not.</a:t>
            </a:r>
            <a:endParaRPr sz="1250" i="1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4B6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Introduction to Pipelining (Mod161)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216900" y="1131400"/>
            <a:ext cx="871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It’s kind of a different parallelization scheme for affine loop nest.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Different from synchronization free or sync-based (barriers).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Probably heard about 5-stage pipeline of instruction execution at hardware level in other courses.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Inst. Fetch - Decode - Execute - Memory - Writeback.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We will use similar concept on the software side (at compiler level).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Let’s see an example...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59975" y="1089125"/>
            <a:ext cx="321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4985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900">
                <a:latin typeface="Fira Code"/>
                <a:ea typeface="Fira Code"/>
                <a:cs typeface="Fira Code"/>
                <a:sym typeface="Fira Code"/>
              </a:rPr>
              <a:t>Pipelining Vs Barrier</a:t>
            </a:r>
            <a:endParaRPr sz="19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32"/>
          <p:cNvSpPr txBox="1">
            <a:spLocks noGrp="1"/>
          </p:cNvSpPr>
          <p:nvPr>
            <p:ph type="body" idx="1"/>
          </p:nvPr>
        </p:nvSpPr>
        <p:spPr>
          <a:xfrm>
            <a:off x="319650" y="1089125"/>
            <a:ext cx="8520600" cy="2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Barrier has a </a:t>
            </a:r>
            <a:r>
              <a:rPr lang="en-GB" sz="15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lock-step semantics.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Faster Cpus need to wait more for slower threads.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Pipeline has greater level of asynchronous behavior.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Wait/signal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Relaxed wavefront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Eg. Keep faster cpus can be called first for the execution and slower cpus can be called later.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One cpu can be slower but the other cpus may not have to wait for it.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"/>
          <p:cNvSpPr txBox="1">
            <a:spLocks noGrp="1"/>
          </p:cNvSpPr>
          <p:nvPr>
            <p:ph type="title"/>
          </p:nvPr>
        </p:nvSpPr>
        <p:spPr>
          <a:xfrm>
            <a:off x="319650" y="15697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Blocking (Mod165)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319650" y="780375"/>
            <a:ext cx="33555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1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1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1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j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	  S;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-&gt; Assume no Data Dependencies here.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-&gt; Yellow lines are execution order.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300"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75" name="Google Shape;275;p33"/>
          <p:cNvPicPr preferRelativeResize="0"/>
          <p:nvPr/>
        </p:nvPicPr>
        <p:blipFill rotWithShape="1">
          <a:blip r:embed="rId3">
            <a:alphaModFix/>
          </a:blip>
          <a:srcRect l="2912"/>
          <a:stretch/>
        </p:blipFill>
        <p:spPr>
          <a:xfrm>
            <a:off x="319650" y="2201375"/>
            <a:ext cx="3141575" cy="294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3"/>
          <p:cNvSpPr txBox="1"/>
          <p:nvPr/>
        </p:nvSpPr>
        <p:spPr>
          <a:xfrm>
            <a:off x="4225200" y="553875"/>
            <a:ext cx="49188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s;       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4B6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77" name="Google Shape;277;p33"/>
          <p:cNvCxnSpPr/>
          <p:nvPr/>
        </p:nvCxnSpPr>
        <p:spPr>
          <a:xfrm>
            <a:off x="3101400" y="1206925"/>
            <a:ext cx="139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8" name="Google Shape;278;p33"/>
          <p:cNvSpPr txBox="1"/>
          <p:nvPr/>
        </p:nvSpPr>
        <p:spPr>
          <a:xfrm>
            <a:off x="3782175" y="2462950"/>
            <a:ext cx="5094300" cy="19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Blocking is changing the execution order.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When is it okay to do this? Why its good?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Why part already discussed. </a:t>
            </a:r>
            <a:r>
              <a:rPr lang="en-GB" sz="13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Matrix Mul.</a:t>
            </a:r>
            <a:endParaRPr sz="1300" i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Choosing b for greater cache locality. Gives both the spatial and temporal locality.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How compiler can do it? 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What are the conditions on s such that we can do blocking?</a:t>
            </a:r>
            <a:endParaRPr sz="1300" b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/>
        </p:nvSpPr>
        <p:spPr>
          <a:xfrm>
            <a:off x="319650" y="780375"/>
            <a:ext cx="33555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1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1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1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j 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1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	  S;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-&gt; Assume no Data Dependencies here.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-&gt; Yellow lines are execution order.</a:t>
            </a:r>
            <a:endParaRPr sz="115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sz="1300"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84" name="Google Shape;284;p34"/>
          <p:cNvPicPr preferRelativeResize="0"/>
          <p:nvPr/>
        </p:nvPicPr>
        <p:blipFill rotWithShape="1">
          <a:blip r:embed="rId3">
            <a:alphaModFix/>
          </a:blip>
          <a:srcRect l="2912"/>
          <a:stretch/>
        </p:blipFill>
        <p:spPr>
          <a:xfrm>
            <a:off x="319650" y="2201375"/>
            <a:ext cx="3141575" cy="294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4"/>
          <p:cNvSpPr txBox="1"/>
          <p:nvPr/>
        </p:nvSpPr>
        <p:spPr>
          <a:xfrm>
            <a:off x="4225200" y="553875"/>
            <a:ext cx="49188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s;       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4B6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86" name="Google Shape;286;p34"/>
          <p:cNvCxnSpPr/>
          <p:nvPr/>
        </p:nvCxnSpPr>
        <p:spPr>
          <a:xfrm>
            <a:off x="3101400" y="1206925"/>
            <a:ext cx="139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87" name="Google Shape;287;p34"/>
          <p:cNvPicPr preferRelativeResize="0"/>
          <p:nvPr/>
        </p:nvPicPr>
        <p:blipFill rotWithShape="1">
          <a:blip r:embed="rId4">
            <a:alphaModFix/>
          </a:blip>
          <a:srcRect t="3437"/>
          <a:stretch/>
        </p:blipFill>
        <p:spPr>
          <a:xfrm>
            <a:off x="5371300" y="2201375"/>
            <a:ext cx="3077225" cy="287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4"/>
          <p:cNvSpPr/>
          <p:nvPr/>
        </p:nvSpPr>
        <p:spPr>
          <a:xfrm>
            <a:off x="6378500" y="430847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4"/>
          <p:cNvSpPr/>
          <p:nvPr/>
        </p:nvSpPr>
        <p:spPr>
          <a:xfrm>
            <a:off x="5604650" y="39065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l="2912"/>
          <a:stretch/>
        </p:blipFill>
        <p:spPr>
          <a:xfrm>
            <a:off x="319650" y="2201375"/>
            <a:ext cx="3141575" cy="294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5"/>
          <p:cNvSpPr txBox="1"/>
          <p:nvPr/>
        </p:nvSpPr>
        <p:spPr>
          <a:xfrm>
            <a:off x="4225200" y="553875"/>
            <a:ext cx="4918800" cy="15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ii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i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150">
                <a:solidFill>
                  <a:srgbClr val="4B6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j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 b="1">
                <a:solidFill>
                  <a:srgbClr val="AA3731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jj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150">
                <a:solidFill>
                  <a:srgbClr val="9C5D27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-GB" sz="1150">
                <a:solidFill>
                  <a:srgbClr val="777777"/>
                </a:solidFill>
                <a:latin typeface="Courier New"/>
                <a:ea typeface="Courier New"/>
                <a:cs typeface="Courier New"/>
                <a:sym typeface="Courier New"/>
              </a:rPr>
              <a:t>++)</a:t>
            </a: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s;        </a:t>
            </a:r>
            <a:endParaRPr sz="1150">
              <a:solidFill>
                <a:srgbClr val="77777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4B69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96" name="Google Shape;296;p35"/>
          <p:cNvPicPr preferRelativeResize="0"/>
          <p:nvPr/>
        </p:nvPicPr>
        <p:blipFill rotWithShape="1">
          <a:blip r:embed="rId4">
            <a:alphaModFix/>
          </a:blip>
          <a:srcRect t="3437"/>
          <a:stretch/>
        </p:blipFill>
        <p:spPr>
          <a:xfrm>
            <a:off x="5371300" y="2201375"/>
            <a:ext cx="3077225" cy="287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5"/>
          <p:cNvSpPr/>
          <p:nvPr/>
        </p:nvSpPr>
        <p:spPr>
          <a:xfrm>
            <a:off x="7262650" y="42804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5"/>
          <p:cNvSpPr/>
          <p:nvPr/>
        </p:nvSpPr>
        <p:spPr>
          <a:xfrm>
            <a:off x="6067775" y="348572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5"/>
          <p:cNvSpPr txBox="1"/>
          <p:nvPr/>
        </p:nvSpPr>
        <p:spPr>
          <a:xfrm>
            <a:off x="112275" y="219075"/>
            <a:ext cx="38313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When is it possible to do blocking?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Lets see this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s: A[B[i,j]] = f(i,j)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We can’t do blocking here because there is a higher chance that there are dependencies (let’s say (2,1), (0,4)) and reordering them will give different results.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0" name="Google Shape;300;p35"/>
          <p:cNvSpPr txBox="1"/>
          <p:nvPr/>
        </p:nvSpPr>
        <p:spPr>
          <a:xfrm>
            <a:off x="3606775" y="3747100"/>
            <a:ext cx="1591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Relative order changed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01" name="Google Shape;301;p35"/>
          <p:cNvCxnSpPr/>
          <p:nvPr/>
        </p:nvCxnSpPr>
        <p:spPr>
          <a:xfrm flipH="1">
            <a:off x="5024250" y="3648875"/>
            <a:ext cx="1045500" cy="20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2" name="Google Shape;302;p35"/>
          <p:cNvCxnSpPr>
            <a:stCxn id="297" idx="2"/>
          </p:cNvCxnSpPr>
          <p:nvPr/>
        </p:nvCxnSpPr>
        <p:spPr>
          <a:xfrm rot="10800000">
            <a:off x="5080450" y="4322425"/>
            <a:ext cx="2182200" cy="10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3" name="Google Shape;303;p35"/>
          <p:cNvSpPr/>
          <p:nvPr/>
        </p:nvSpPr>
        <p:spPr>
          <a:xfrm>
            <a:off x="1013450" y="3701375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5"/>
          <p:cNvSpPr/>
          <p:nvPr/>
        </p:nvSpPr>
        <p:spPr>
          <a:xfrm>
            <a:off x="2353350" y="4465100"/>
            <a:ext cx="266700" cy="301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6"/>
          <p:cNvPicPr preferRelativeResize="0"/>
          <p:nvPr/>
        </p:nvPicPr>
        <p:blipFill rotWithShape="1">
          <a:blip r:embed="rId3">
            <a:alphaModFix/>
          </a:blip>
          <a:srcRect l="2912"/>
          <a:stretch/>
        </p:blipFill>
        <p:spPr>
          <a:xfrm>
            <a:off x="319650" y="2201375"/>
            <a:ext cx="3141575" cy="294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6"/>
          <p:cNvPicPr preferRelativeResize="0"/>
          <p:nvPr/>
        </p:nvPicPr>
        <p:blipFill rotWithShape="1">
          <a:blip r:embed="rId4">
            <a:alphaModFix/>
          </a:blip>
          <a:srcRect t="3437"/>
          <a:stretch/>
        </p:blipFill>
        <p:spPr>
          <a:xfrm>
            <a:off x="5371300" y="2201375"/>
            <a:ext cx="3077225" cy="287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6"/>
          <p:cNvSpPr txBox="1"/>
          <p:nvPr/>
        </p:nvSpPr>
        <p:spPr>
          <a:xfrm>
            <a:off x="119300" y="280675"/>
            <a:ext cx="38313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When is it possible to do blocking?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order has changed, then there should not be data dependence between them.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12" name="Google Shape;312;p36"/>
          <p:cNvCxnSpPr/>
          <p:nvPr/>
        </p:nvCxnSpPr>
        <p:spPr>
          <a:xfrm rot="10800000" flipH="1">
            <a:off x="6560950" y="3999825"/>
            <a:ext cx="372000" cy="45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3" name="Google Shape;313;p36"/>
          <p:cNvCxnSpPr/>
          <p:nvPr/>
        </p:nvCxnSpPr>
        <p:spPr>
          <a:xfrm rot="10800000" flipH="1">
            <a:off x="6553925" y="3326050"/>
            <a:ext cx="21000" cy="196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" name="Google Shape;314;p36"/>
          <p:cNvCxnSpPr/>
          <p:nvPr/>
        </p:nvCxnSpPr>
        <p:spPr>
          <a:xfrm rot="10800000">
            <a:off x="7353975" y="3255900"/>
            <a:ext cx="42000" cy="28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5" name="Google Shape;315;p36"/>
          <p:cNvSpPr txBox="1"/>
          <p:nvPr/>
        </p:nvSpPr>
        <p:spPr>
          <a:xfrm>
            <a:off x="4864363" y="280675"/>
            <a:ext cx="4091100" cy="15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Relative order remain same for 0 &lt;= θ &lt;= 90.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So all data dependencies should be at acute angle only.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Ex: check exec order in figure.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7"/>
          <p:cNvPicPr preferRelativeResize="0"/>
          <p:nvPr/>
        </p:nvPicPr>
        <p:blipFill rotWithShape="1">
          <a:blip r:embed="rId3">
            <a:alphaModFix/>
          </a:blip>
          <a:srcRect l="2912"/>
          <a:stretch/>
        </p:blipFill>
        <p:spPr>
          <a:xfrm>
            <a:off x="319650" y="2201375"/>
            <a:ext cx="3141575" cy="294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7"/>
          <p:cNvPicPr preferRelativeResize="0"/>
          <p:nvPr/>
        </p:nvPicPr>
        <p:blipFill rotWithShape="1">
          <a:blip r:embed="rId4">
            <a:alphaModFix/>
          </a:blip>
          <a:srcRect t="3437"/>
          <a:stretch/>
        </p:blipFill>
        <p:spPr>
          <a:xfrm>
            <a:off x="5371300" y="2201375"/>
            <a:ext cx="3077225" cy="2870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7"/>
          <p:cNvSpPr txBox="1"/>
          <p:nvPr/>
        </p:nvSpPr>
        <p:spPr>
          <a:xfrm>
            <a:off x="119300" y="280675"/>
            <a:ext cx="38313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When is it possible to do blocking?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order has changed, then there should not be data dependence between them.</a:t>
            </a:r>
            <a:endParaRPr sz="1300" i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i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Sufficient condition</a:t>
            </a: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: whenever θ &gt; 90 between two itr points, then there is no data dependency.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23" name="Google Shape;323;p37"/>
          <p:cNvCxnSpPr/>
          <p:nvPr/>
        </p:nvCxnSpPr>
        <p:spPr>
          <a:xfrm rot="10800000" flipH="1">
            <a:off x="6560950" y="3999825"/>
            <a:ext cx="372000" cy="45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4" name="Google Shape;324;p37"/>
          <p:cNvCxnSpPr/>
          <p:nvPr/>
        </p:nvCxnSpPr>
        <p:spPr>
          <a:xfrm rot="10800000">
            <a:off x="6568025" y="3726050"/>
            <a:ext cx="399900" cy="701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37"/>
          <p:cNvCxnSpPr/>
          <p:nvPr/>
        </p:nvCxnSpPr>
        <p:spPr>
          <a:xfrm rot="10800000">
            <a:off x="6687325" y="3255925"/>
            <a:ext cx="273600" cy="25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37"/>
          <p:cNvSpPr txBox="1"/>
          <p:nvPr/>
        </p:nvSpPr>
        <p:spPr>
          <a:xfrm>
            <a:off x="4869825" y="280675"/>
            <a:ext cx="38700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Relative order may change for 90 &lt; θ &lt; 180.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Relative order change ⇒ θ &gt; 90.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Whenever θ &gt; 90 ⇏ Relative order change.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8"/>
          <p:cNvSpPr txBox="1">
            <a:spLocks noGrp="1"/>
          </p:cNvSpPr>
          <p:nvPr>
            <p:ph type="body" idx="1"/>
          </p:nvPr>
        </p:nvSpPr>
        <p:spPr>
          <a:xfrm>
            <a:off x="311700" y="540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 is always possible to block fully permutable loops. 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They share same condition.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In matrix multiplication example we did 3-level blocking.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Data dependence coming from C.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1371600" lvl="2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■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(i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== i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 &amp;&amp; (j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== j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Fully permutable? Yes. Check every order you will see. Commutative property of addition.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2" name="Google Shape;332;p38"/>
          <p:cNvSpPr txBox="1"/>
          <p:nvPr/>
        </p:nvSpPr>
        <p:spPr>
          <a:xfrm>
            <a:off x="2411550" y="3094400"/>
            <a:ext cx="4320900" cy="20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C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+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*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B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k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4B69C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9"/>
          <p:cNvSpPr txBox="1">
            <a:spLocks noGrp="1"/>
          </p:cNvSpPr>
          <p:nvPr>
            <p:ph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  <p:sp>
        <p:nvSpPr>
          <p:cNvPr id="338" name="Google Shape;338;p39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Harsh Yadav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(These slides are the summary of Module 161-165 of Compiler Design. For more details check Youtube Playlist on compilerai channel).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97125" y="1208575"/>
            <a:ext cx="5634900" cy="37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The </a:t>
            </a:r>
            <a:r>
              <a:rPr lang="en-GB" sz="1500" u="sng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outer loop is parallelizable</a:t>
            </a: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but…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If </a:t>
            </a:r>
            <a:r>
              <a:rPr lang="en-GB" sz="1500" u="sng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is laid out in </a:t>
            </a:r>
            <a:r>
              <a:rPr lang="en-GB" sz="1500" u="sng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row-major</a:t>
            </a: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form? 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processor memory footprint is high -&gt; Cache misses.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Accesses a different cache line on each inner loop iteration.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In real case, L1 cache not used.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●"/>
            </a:pPr>
            <a:r>
              <a:rPr lang="en-GB" sz="1500" u="sng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Cache miss could be very expensive then parallelization</a:t>
            </a: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All cache misses from different processors will go to memory -&gt; increasing load on memory.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914400" lvl="1" indent="-32385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Fira Code"/>
              <a:buChar char="○"/>
            </a:pPr>
            <a:r>
              <a:rPr lang="en-GB" sz="15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Depends on machine. </a:t>
            </a:r>
            <a:endParaRPr sz="15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59975" y="449700"/>
            <a:ext cx="35907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231875" y="372400"/>
            <a:ext cx="2965248" cy="435672"/>
          </a:xfrm>
          <a:prstGeom prst="flowChartTerminator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2417175" y="974500"/>
            <a:ext cx="906444" cy="435672"/>
          </a:xfrm>
          <a:prstGeom prst="flowChartTerminator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5"/>
          <p:cNvCxnSpPr/>
          <p:nvPr/>
        </p:nvCxnSpPr>
        <p:spPr>
          <a:xfrm>
            <a:off x="337275" y="3752225"/>
            <a:ext cx="22977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5"/>
          <p:cNvCxnSpPr/>
          <p:nvPr/>
        </p:nvCxnSpPr>
        <p:spPr>
          <a:xfrm>
            <a:off x="337275" y="3960825"/>
            <a:ext cx="2297700" cy="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15"/>
          <p:cNvCxnSpPr/>
          <p:nvPr/>
        </p:nvCxnSpPr>
        <p:spPr>
          <a:xfrm rot="10800000">
            <a:off x="1405325" y="3225250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/>
          <p:cNvCxnSpPr/>
          <p:nvPr/>
        </p:nvCxnSpPr>
        <p:spPr>
          <a:xfrm rot="10800000">
            <a:off x="693450" y="396082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15"/>
          <p:cNvCxnSpPr/>
          <p:nvPr/>
        </p:nvCxnSpPr>
        <p:spPr>
          <a:xfrm rot="10800000">
            <a:off x="1991200" y="396082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Google Shape;80;p15"/>
          <p:cNvSpPr/>
          <p:nvPr/>
        </p:nvSpPr>
        <p:spPr>
          <a:xfrm>
            <a:off x="1032925" y="2887950"/>
            <a:ext cx="709800" cy="337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636300" y="4494825"/>
            <a:ext cx="709800" cy="337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CPU1</a:t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338550" y="4494825"/>
            <a:ext cx="709800" cy="337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CPU0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44825" y="4089500"/>
            <a:ext cx="611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Y[j,0]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2023575" y="4069725"/>
            <a:ext cx="611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Y[j,1]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85" name="Google Shape;85;p15"/>
          <p:cNvCxnSpPr/>
          <p:nvPr/>
        </p:nvCxnSpPr>
        <p:spPr>
          <a:xfrm rot="10800000" flipH="1">
            <a:off x="1075075" y="3246400"/>
            <a:ext cx="147600" cy="87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" name="Google Shape;86;p15"/>
          <p:cNvCxnSpPr>
            <a:stCxn id="84" idx="0"/>
          </p:cNvCxnSpPr>
          <p:nvPr/>
        </p:nvCxnSpPr>
        <p:spPr>
          <a:xfrm rot="10800000">
            <a:off x="1608975" y="3232125"/>
            <a:ext cx="720300" cy="83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" name="Google Shape;87;p15"/>
          <p:cNvSpPr txBox="1"/>
          <p:nvPr/>
        </p:nvSpPr>
        <p:spPr>
          <a:xfrm>
            <a:off x="1872600" y="2767913"/>
            <a:ext cx="611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Y[j,0]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Y[j,1]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900"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288100" y="2205000"/>
            <a:ext cx="47148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Is it possible that…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CPU</a:t>
            </a:r>
            <a:r>
              <a:rPr lang="en-GB" sz="1500" baseline="-250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accesses Y[j,0], Y[j,1], Y[j,2],.....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And possibly X[0], X[1], X[2],...... 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351325" y="449700"/>
            <a:ext cx="35907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2417175" y="974500"/>
            <a:ext cx="906444" cy="435672"/>
          </a:xfrm>
          <a:prstGeom prst="flowChartTerminator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5277000" y="692850"/>
            <a:ext cx="38670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Better Cache Usage for each CPU.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Spatial locality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is good.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96" name="Google Shape;96;p16"/>
          <p:cNvCxnSpPr>
            <a:endCxn id="95" idx="1"/>
          </p:cNvCxnSpPr>
          <p:nvPr/>
        </p:nvCxnSpPr>
        <p:spPr>
          <a:xfrm rot="10800000" flipH="1">
            <a:off x="4370400" y="1192350"/>
            <a:ext cx="906600" cy="128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7" name="Google Shape;97;p16"/>
          <p:cNvSpPr txBox="1"/>
          <p:nvPr/>
        </p:nvSpPr>
        <p:spPr>
          <a:xfrm>
            <a:off x="3696000" y="1602075"/>
            <a:ext cx="107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Benefits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4129475" y="3561525"/>
            <a:ext cx="4714800" cy="15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Data Dependency Alert</a:t>
            </a: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!!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processor will write to X[0], X[1],...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But after CPU0 written to X[0] it doesn’t care. So we can pipeline the accesses. 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99" name="Google Shape;99;p16"/>
          <p:cNvCxnSpPr>
            <a:stCxn id="92" idx="2"/>
            <a:endCxn id="98" idx="1"/>
          </p:cNvCxnSpPr>
          <p:nvPr/>
        </p:nvCxnSpPr>
        <p:spPr>
          <a:xfrm>
            <a:off x="2645500" y="3358800"/>
            <a:ext cx="1484100" cy="965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0" name="Google Shape;100;p16"/>
          <p:cNvSpPr txBox="1"/>
          <p:nvPr/>
        </p:nvSpPr>
        <p:spPr>
          <a:xfrm>
            <a:off x="2248425" y="3665725"/>
            <a:ext cx="107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Problem?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/>
        </p:nvSpPr>
        <p:spPr>
          <a:xfrm>
            <a:off x="351325" y="449700"/>
            <a:ext cx="35907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2417175" y="974500"/>
            <a:ext cx="906444" cy="435672"/>
          </a:xfrm>
          <a:prstGeom prst="flowChartTerminator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7" name="Google Shape;107;p17"/>
          <p:cNvGraphicFramePr/>
          <p:nvPr/>
        </p:nvGraphicFramePr>
        <p:xfrm>
          <a:off x="1857375" y="2642300"/>
          <a:ext cx="5429250" cy="1981050"/>
        </p:xfrm>
        <a:graphic>
          <a:graphicData uri="http://schemas.openxmlformats.org/drawingml/2006/table">
            <a:tbl>
              <a:tblPr>
                <a:noFill/>
                <a:tableStyleId>{02139C46-64DB-4204-8338-7F38F733507B}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CPU0 (stage0)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CPU1(stage1)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CPU2</a:t>
                      </a: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(stage2)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X[0]+=Y[0,0]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X[1]+=Y[0,1]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X[0]+=Y[1,0]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X[2]+=Y[0,2]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X[1]+=Y[1,1]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X[0]+=Y[2,0]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...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X[2]+=Y[1,2]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2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X[1]+=Y[2,1]</a:t>
                      </a:r>
                      <a:endParaRPr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8" name="Google Shape;108;p17"/>
          <p:cNvSpPr/>
          <p:nvPr/>
        </p:nvSpPr>
        <p:spPr>
          <a:xfrm rot="752496">
            <a:off x="1379705" y="3383846"/>
            <a:ext cx="5902369" cy="414737"/>
          </a:xfrm>
          <a:prstGeom prst="flowChartTerminator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 rot="752496">
            <a:off x="1344580" y="3845396"/>
            <a:ext cx="5902369" cy="414737"/>
          </a:xfrm>
          <a:prstGeom prst="flowChartTerminator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 rot="752531">
            <a:off x="1608012" y="4210160"/>
            <a:ext cx="4542392" cy="414737"/>
          </a:xfrm>
          <a:prstGeom prst="flowChartTerminator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434900" y="788312"/>
            <a:ext cx="3232224" cy="808056"/>
          </a:xfrm>
          <a:prstGeom prst="flowChartTerminator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3878700" y="1728550"/>
            <a:ext cx="3084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One Task | N stages 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Column is a Stage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).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113" name="Google Shape;113;p17"/>
          <p:cNvCxnSpPr>
            <a:stCxn id="111" idx="3"/>
            <a:endCxn id="112" idx="1"/>
          </p:cNvCxnSpPr>
          <p:nvPr/>
        </p:nvCxnSpPr>
        <p:spPr>
          <a:xfrm>
            <a:off x="3667124" y="1192341"/>
            <a:ext cx="211500" cy="84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" name="Google Shape;114;p17"/>
          <p:cNvSpPr txBox="1"/>
          <p:nvPr/>
        </p:nvSpPr>
        <p:spPr>
          <a:xfrm>
            <a:off x="7450875" y="3684600"/>
            <a:ext cx="131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1st Task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7450875" y="4526125"/>
            <a:ext cx="131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2nd Task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1857375" y="4712950"/>
            <a:ext cx="131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3rd Task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117" name="Google Shape;117;p17"/>
          <p:cNvCxnSpPr>
            <a:endCxn id="114" idx="1"/>
          </p:cNvCxnSpPr>
          <p:nvPr/>
        </p:nvCxnSpPr>
        <p:spPr>
          <a:xfrm rot="10800000" flipH="1">
            <a:off x="7230375" y="3884700"/>
            <a:ext cx="220500" cy="35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17"/>
          <p:cNvCxnSpPr>
            <a:endCxn id="115" idx="1"/>
          </p:cNvCxnSpPr>
          <p:nvPr/>
        </p:nvCxnSpPr>
        <p:spPr>
          <a:xfrm>
            <a:off x="7188375" y="4686625"/>
            <a:ext cx="262500" cy="3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9" name="Google Shape;119;p17"/>
          <p:cNvCxnSpPr>
            <a:endCxn id="116" idx="3"/>
          </p:cNvCxnSpPr>
          <p:nvPr/>
        </p:nvCxnSpPr>
        <p:spPr>
          <a:xfrm flipH="1">
            <a:off x="3168675" y="4623550"/>
            <a:ext cx="667800" cy="28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" name="Google Shape;120;p17"/>
          <p:cNvSpPr txBox="1"/>
          <p:nvPr/>
        </p:nvSpPr>
        <p:spPr>
          <a:xfrm>
            <a:off x="5598050" y="358900"/>
            <a:ext cx="3084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O(n) Synchronisation</a:t>
            </a:r>
            <a:b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u="sng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Somewhat Loose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, everything doesn’t have to happen in lock step.)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351325" y="449700"/>
            <a:ext cx="35907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2417175" y="974500"/>
            <a:ext cx="906444" cy="435672"/>
          </a:xfrm>
          <a:prstGeom prst="flowChartTerminator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434900" y="788325"/>
            <a:ext cx="4055130" cy="808056"/>
          </a:xfrm>
          <a:prstGeom prst="flowChartTerminator">
            <a:avLst/>
          </a:prstGeom>
          <a:solidFill>
            <a:srgbClr val="777777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3F3F3"/>
                </a:solidFill>
                <a:latin typeface="Fira Code"/>
                <a:ea typeface="Fira Code"/>
                <a:cs typeface="Fira Code"/>
                <a:sym typeface="Fira Code"/>
              </a:rPr>
              <a:t>Fetch - Decode - Execute - Mem - WB</a:t>
            </a:r>
            <a:endParaRPr sz="1300">
              <a:solidFill>
                <a:srgbClr val="F3F3F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4820275" y="758875"/>
            <a:ext cx="390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It’s like each CPU is specialised for one particular job.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646450" y="2410125"/>
            <a:ext cx="77997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Pipelining requires a loop depth of &gt;= 2.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Fira Code"/>
              <a:buChar char="●"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Then iterations of </a:t>
            </a:r>
            <a:r>
              <a:rPr lang="en-GB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outer loop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can be counted as </a:t>
            </a:r>
            <a:r>
              <a:rPr lang="en-GB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tasks.</a:t>
            </a:r>
            <a:endParaRPr i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Fira Code"/>
              <a:buChar char="●"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Iteration of the </a:t>
            </a:r>
            <a:r>
              <a:rPr lang="en-GB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inner loop </a:t>
            </a: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are counted as </a:t>
            </a:r>
            <a:r>
              <a:rPr lang="en-GB" i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stages.</a:t>
            </a:r>
            <a:endParaRPr i="1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Fira Code"/>
              <a:buChar char="●"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Each processor will be specialized for the particular stage.</a:t>
            </a:r>
            <a:endParaRPr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319650" y="4657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Fira Code"/>
                <a:ea typeface="Fira Code"/>
                <a:cs typeface="Fira Code"/>
                <a:sym typeface="Fira Code"/>
              </a:rPr>
              <a:t>SOR Example(Mod162)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63275" y="1138400"/>
            <a:ext cx="4198500" cy="15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SOR (Successive Over Relaxation)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09562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It’s kind of relaxing the value using the neighbours.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09562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 ∝ Size of X.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09562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Fira Code"/>
              <a:buChar char="●"/>
            </a:pPr>
            <a:r>
              <a:rPr lang="en-GB" sz="15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M ∝ Number of relaxations.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4415100" y="302250"/>
            <a:ext cx="47289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+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l="845" r="796"/>
          <a:stretch/>
        </p:blipFill>
        <p:spPr>
          <a:xfrm>
            <a:off x="3944300" y="2579613"/>
            <a:ext cx="5199702" cy="237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205450" y="2571750"/>
            <a:ext cx="39069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Data Dependencies...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Green one: at </a:t>
            </a:r>
            <a:r>
              <a:rPr lang="en-GB" sz="1200" dirty="0" err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jth</a:t>
            </a: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200" dirty="0" err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itr</a:t>
            </a: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write to X[j+1]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		at j+1th </a:t>
            </a:r>
            <a:r>
              <a:rPr lang="en-GB" sz="1200" dirty="0" err="1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itr</a:t>
            </a: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read to X[j+1]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Red one: Between outer iterations because they are writing and reading to same elements.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Yellow one: (0,1) read X[1].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            (1,0) write X[1].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	  (0,1) &lt; (1,0) so WAR</a:t>
            </a:r>
            <a:endParaRPr sz="1200" dirty="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216600" y="463850"/>
            <a:ext cx="4198500" cy="15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Sync-Free Parallelism?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2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Not possible. Whole graph is connected. Any two points in the graph are dependent.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2043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4415100" y="302250"/>
            <a:ext cx="47289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+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 rotWithShape="1">
          <a:blip r:embed="rId3">
            <a:alphaModFix/>
          </a:blip>
          <a:srcRect l="845" r="796"/>
          <a:stretch/>
        </p:blipFill>
        <p:spPr>
          <a:xfrm>
            <a:off x="3944300" y="2579613"/>
            <a:ext cx="5199702" cy="237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/>
          <p:nvPr/>
        </p:nvSpPr>
        <p:spPr>
          <a:xfrm>
            <a:off x="216600" y="2115025"/>
            <a:ext cx="4122900" cy="15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Is it Pipelinable?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I want it to divide in tasks, task have stages and stages of first task have one way dependency to stages of second task and so on.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Wavefront Phenomena.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Fira Code"/>
              <a:buChar char="●"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Not bidirectional dependencies</a:t>
            </a:r>
            <a:endParaRPr sz="13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216600" y="463850"/>
            <a:ext cx="41985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Lets try out the simple way</a:t>
            </a:r>
            <a:endParaRPr sz="1500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4415100" y="302250"/>
            <a:ext cx="4728900" cy="17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i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4B69C6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9C5D27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N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++)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   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j+1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 + </a:t>
            </a:r>
            <a:r>
              <a:rPr lang="en-GB" sz="1350">
                <a:solidFill>
                  <a:srgbClr val="7A3E9D"/>
                </a:solidFill>
                <a:latin typeface="Fira Code"/>
                <a:ea typeface="Fira Code"/>
                <a:cs typeface="Fira Code"/>
                <a:sym typeface="Fira Code"/>
              </a:rPr>
              <a:t>X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])/3;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   </a:t>
            </a: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350">
              <a:solidFill>
                <a:srgbClr val="777777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777777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9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3">
            <a:alphaModFix/>
          </a:blip>
          <a:srcRect l="845" r="796"/>
          <a:stretch/>
        </p:blipFill>
        <p:spPr>
          <a:xfrm>
            <a:off x="3944300" y="2579613"/>
            <a:ext cx="5199702" cy="23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4">
            <a:alphaModFix/>
          </a:blip>
          <a:srcRect b="3512"/>
          <a:stretch/>
        </p:blipFill>
        <p:spPr>
          <a:xfrm>
            <a:off x="377250" y="892250"/>
            <a:ext cx="2405300" cy="187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377250" y="3091725"/>
            <a:ext cx="2714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Fira Code"/>
                <a:ea typeface="Fira Code"/>
                <a:cs typeface="Fira Code"/>
                <a:sym typeface="Fira Code"/>
              </a:rPr>
              <a:t>Above will not work because there are dependency between stages.</a:t>
            </a:r>
            <a:endParaRPr u="sng">
              <a:solidFill>
                <a:srgbClr val="43434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3294</Words>
  <Application>Microsoft Office PowerPoint</Application>
  <PresentationFormat>On-screen Show (16:9)</PresentationFormat>
  <Paragraphs>338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Fira Code</vt:lpstr>
      <vt:lpstr>Source Sans Pro</vt:lpstr>
      <vt:lpstr>Arial</vt:lpstr>
      <vt:lpstr>Raleway</vt:lpstr>
      <vt:lpstr>Courier New</vt:lpstr>
      <vt:lpstr>Plum</vt:lpstr>
      <vt:lpstr>COL874: Advanced Compiler Techniques</vt:lpstr>
      <vt:lpstr>Introduction to Pipelining (Mod161)</vt:lpstr>
      <vt:lpstr>PowerPoint Presentation</vt:lpstr>
      <vt:lpstr>PowerPoint Presentation</vt:lpstr>
      <vt:lpstr>PowerPoint Presentation</vt:lpstr>
      <vt:lpstr>PowerPoint Presentation</vt:lpstr>
      <vt:lpstr>SOR Example(Mod162)</vt:lpstr>
      <vt:lpstr>PowerPoint Presentation</vt:lpstr>
      <vt:lpstr>PowerPoint Presentation</vt:lpstr>
      <vt:lpstr>PowerPoint Presentation</vt:lpstr>
      <vt:lpstr>Fully Permutable Loop(Mod163)</vt:lpstr>
      <vt:lpstr>PowerPoint Presentation</vt:lpstr>
      <vt:lpstr>Change axis in SOR</vt:lpstr>
      <vt:lpstr>PowerPoint Presentation</vt:lpstr>
      <vt:lpstr>PowerPoint Presentation</vt:lpstr>
      <vt:lpstr>Pipeline Code Generation (Mod164)</vt:lpstr>
      <vt:lpstr>Pipelining Fully Permutable Loop</vt:lpstr>
      <vt:lpstr>PowerPoint Presentation</vt:lpstr>
      <vt:lpstr>PowerPoint Presentation</vt:lpstr>
      <vt:lpstr>Pipelining Vs Barrier</vt:lpstr>
      <vt:lpstr>Blocking (Mod165)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COL874: Advanced Compiler Techniques</dc:title>
  <cp:lastModifiedBy>Harsh Yadav</cp:lastModifiedBy>
  <cp:revision>1</cp:revision>
  <dcterms:modified xsi:type="dcterms:W3CDTF">2021-10-06T23:07:04Z</dcterms:modified>
</cp:coreProperties>
</file>